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32"/>
  </p:notesMasterIdLst>
  <p:handoutMasterIdLst>
    <p:handoutMasterId r:id="rId33"/>
  </p:handoutMasterIdLst>
  <p:sldIdLst>
    <p:sldId id="330" r:id="rId2"/>
    <p:sldId id="277" r:id="rId3"/>
    <p:sldId id="332" r:id="rId4"/>
    <p:sldId id="288" r:id="rId5"/>
    <p:sldId id="336" r:id="rId6"/>
    <p:sldId id="278" r:id="rId7"/>
    <p:sldId id="365" r:id="rId8"/>
    <p:sldId id="377" r:id="rId9"/>
    <p:sldId id="279" r:id="rId10"/>
    <p:sldId id="294" r:id="rId11"/>
    <p:sldId id="293" r:id="rId12"/>
    <p:sldId id="295" r:id="rId13"/>
    <p:sldId id="296" r:id="rId14"/>
    <p:sldId id="280" r:id="rId15"/>
    <p:sldId id="349" r:id="rId16"/>
    <p:sldId id="343" r:id="rId17"/>
    <p:sldId id="350" r:id="rId18"/>
    <p:sldId id="339" r:id="rId19"/>
    <p:sldId id="335" r:id="rId20"/>
    <p:sldId id="298" r:id="rId21"/>
    <p:sldId id="302" r:id="rId22"/>
    <p:sldId id="329" r:id="rId23"/>
    <p:sldId id="353" r:id="rId24"/>
    <p:sldId id="305" r:id="rId25"/>
    <p:sldId id="306" r:id="rId26"/>
    <p:sldId id="371" r:id="rId27"/>
    <p:sldId id="307" r:id="rId28"/>
    <p:sldId id="310" r:id="rId29"/>
    <p:sldId id="354" r:id="rId30"/>
    <p:sldId id="313" r:id="rId31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17"/>
    <p:restoredTop sz="94667"/>
  </p:normalViewPr>
  <p:slideViewPr>
    <p:cSldViewPr snapToGrid="0">
      <p:cViewPr varScale="1">
        <p:scale>
          <a:sx n="69" d="100"/>
          <a:sy n="69" d="100"/>
        </p:scale>
        <p:origin x="-1308" y="-90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24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xmlns="" id="{D114A89C-1C73-4D44-A8BC-42BAA055C19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xmlns="" id="{CBDAB79E-6014-4A3D-84DF-A7CEB339BCE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xmlns="" id="{90D5592A-E44D-4423-B07A-957389C43B8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xmlns="" id="{91FDBA55-75B0-4E79-BF0F-BC11D59E5FB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 smtClean="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fld id="{01873986-C89E-4478-9B6A-F6B0BF3B5D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xmlns="" id="{B45A858E-881C-46A6-B3BB-38AF66B8F99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xmlns="" id="{A76C7A83-A047-4863-99DC-443A82A8953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xmlns="" id="{A2A60EB1-DAFD-4AE9-AB03-60CC4D8EEE9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xmlns="" id="{E281DC59-26C3-4F7F-8E43-93FC93CCE3E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xmlns="" id="{C2C085E6-91D9-44E7-80E9-718A60124C0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xmlns="" id="{0950034D-84CE-4525-AFD4-671AE64656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AA890F1-2F48-45ED-9750-542EA7D8C9E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24780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xmlns="" id="{3E15B947-44D3-4DC4-90BD-791A8A992B2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C4CF68-30FC-4986-BD94-947876E4474E}" type="slidenum">
              <a:rPr lang="en-US" altLang="en-US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xmlns="" id="{40F7D2EC-BB14-44C5-9C26-CEBE080D58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xmlns="" id="{5C8CC18E-28B7-4D38-91FE-BB538F8E44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xmlns="" id="{0B7197EB-9EA5-440C-BF44-3CCC1D8BD17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60ADBD1-0CFE-4524-B710-0FA45B67A62C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xmlns="" id="{5E333021-2AC7-4A64-BBE4-34E7715675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xmlns="" id="{A4293FD2-C714-429D-A3AA-6BC581EAC2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xmlns="" id="{A507351B-D712-437E-98E7-F662A74309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32DF0B5-6DB1-40E4-9D70-8430FC6C4E9F}" type="slidenum">
              <a:rPr lang="en-US" altLang="en-US">
                <a:latin typeface="Times New Roman" panose="02020603050405020304" pitchFamily="18" charset="0"/>
              </a:rPr>
              <a:pPr/>
              <a:t>11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xmlns="" id="{8FC88A25-20C1-4AB0-93D3-5CD9170E7C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xmlns="" id="{88BD605D-FC05-4B6D-A985-DA551A53D5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xmlns="" id="{445F60E8-26A3-44B1-86D8-9C36811F53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96AA71C-5868-45F1-8571-E62C9C187BD1}" type="slidenum">
              <a:rPr lang="en-US" altLang="en-US">
                <a:latin typeface="Times New Roman" panose="02020603050405020304" pitchFamily="18" charset="0"/>
              </a:rPr>
              <a:pPr/>
              <a:t>12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xmlns="" id="{95B0F2F1-AA3B-4D59-8C21-560A66CEF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xmlns="" id="{5FBCF461-AEF4-401D-A191-C0EBC12EA3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xmlns="" id="{B33BAED9-5B7F-401E-8726-45B92938F19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4DCFB8B-285E-42B0-B046-73E0330D4A8F}" type="slidenum">
              <a:rPr lang="en-US" altLang="en-US">
                <a:latin typeface="Times New Roman" panose="02020603050405020304" pitchFamily="18" charset="0"/>
              </a:rPr>
              <a:pPr/>
              <a:t>13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xmlns="" id="{0B657D37-F8DF-4FB6-8D67-D127E38E375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xmlns="" id="{C019F071-D51D-4D64-A7F6-5CFAF4BF22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xmlns="" id="{C49C35A4-2B09-4044-B684-3B5B5F9682C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08F1016-771D-4116-83C0-1A8A1142BC71}" type="slidenum">
              <a:rPr lang="en-US" altLang="en-US">
                <a:latin typeface="Times New Roman" panose="02020603050405020304" pitchFamily="18" charset="0"/>
              </a:rPr>
              <a:pPr/>
              <a:t>14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xmlns="" id="{1DD9E6BF-77D7-41D8-8E40-BCC9A7C43C4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xmlns="" id="{ECFA8695-0190-4832-B30E-DCEC8A5962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xmlns="" id="{7E047762-40E7-43E4-9B43-6F5B9B32A8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C0E5D39-9A86-4ED8-8691-ECA7B1C1AF77}" type="slidenum">
              <a:rPr lang="en-US" altLang="en-US">
                <a:latin typeface="Times New Roman" panose="02020603050405020304" pitchFamily="18" charset="0"/>
              </a:rPr>
              <a:pPr/>
              <a:t>15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xmlns="" id="{821DBEC8-DA42-4F41-9C7D-8E648A61D1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xmlns="" id="{BB717F07-BEFA-48AC-9D42-A9B51A92B9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xmlns="" id="{1514A1A8-4D19-49E4-AD69-33EE6FA1E3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5AB6457-4452-4B30-ACCB-2E4E288B7868}" type="slidenum">
              <a:rPr lang="en-US" altLang="en-US">
                <a:latin typeface="Times New Roman" panose="02020603050405020304" pitchFamily="18" charset="0"/>
              </a:rPr>
              <a:pPr/>
              <a:t>16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xmlns="" id="{8B2F8D86-D304-421E-AE9F-BEFAD389F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xmlns="" id="{3769BACE-8F2A-4C1E-AEFD-C18F7DDF46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xmlns="" id="{81F381B3-7525-474E-9C43-F88DC367D4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39371C7-F45E-455A-A9E4-05362E4A5B96}" type="slidenum">
              <a:rPr lang="en-US" altLang="en-US">
                <a:latin typeface="Times New Roman" panose="02020603050405020304" pitchFamily="18" charset="0"/>
              </a:rPr>
              <a:pPr/>
              <a:t>17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xmlns="" id="{254032B0-F7C0-4AE1-8D19-AD35261EEA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xmlns="" id="{D699C746-96D7-49CC-B84A-08A0F7E56E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xmlns="" id="{1C4C0C4A-430D-41D5-A904-65099801C6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xmlns="" id="{FB63C8E0-78C6-4F6F-BA2A-437611695C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>
            <a:extLst>
              <a:ext uri="{FF2B5EF4-FFF2-40B4-BE49-F238E27FC236}">
                <a16:creationId xmlns:a16="http://schemas.microsoft.com/office/drawing/2014/main" xmlns="" id="{A4A3CAE1-31FF-4E63-B6A6-075591DFA67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510DEEF-5D5D-44BF-A0DE-0E03A5EA1C92}" type="slidenum">
              <a:rPr lang="en-US" altLang="en-US">
                <a:latin typeface="Times New Roman" panose="02020603050405020304" pitchFamily="18" charset="0"/>
              </a:rPr>
              <a:pPr/>
              <a:t>19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xmlns="" id="{F0A60D48-E453-4779-93AB-8A9C169F68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xmlns="" id="{9F5150A2-7B6E-44C9-9CAF-F609E5225D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xmlns="" id="{BC80CB84-F22A-4E50-BCC7-BE380B839A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02ED08A-93DF-4843-AA94-E1F59DEAFF3D}" type="slidenum">
              <a:rPr lang="en-US" altLang="en-US">
                <a:latin typeface="Times New Roman" panose="02020603050405020304" pitchFamily="18" charset="0"/>
              </a:rPr>
              <a:pPr/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xmlns="" id="{2BCE3858-17A1-4688-9E78-D1CB3192F2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xmlns="" id="{A3A259DE-418E-40E8-9000-C1E0B35B4F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>
            <a:extLst>
              <a:ext uri="{FF2B5EF4-FFF2-40B4-BE49-F238E27FC236}">
                <a16:creationId xmlns:a16="http://schemas.microsoft.com/office/drawing/2014/main" xmlns="" id="{7894F0F2-FD38-4F50-86A3-9FE80E8C35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2D33BCA-48B6-413D-B8C9-5493EE24D4C3}" type="slidenum">
              <a:rPr lang="en-US" altLang="en-US">
                <a:latin typeface="Times New Roman" panose="02020603050405020304" pitchFamily="18" charset="0"/>
              </a:rPr>
              <a:pPr/>
              <a:t>20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9395" name="Rectangle 2">
            <a:extLst>
              <a:ext uri="{FF2B5EF4-FFF2-40B4-BE49-F238E27FC236}">
                <a16:creationId xmlns:a16="http://schemas.microsoft.com/office/drawing/2014/main" xmlns="" id="{9A027089-8C5B-48CD-83C9-82E7AC69E1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>
            <a:extLst>
              <a:ext uri="{FF2B5EF4-FFF2-40B4-BE49-F238E27FC236}">
                <a16:creationId xmlns:a16="http://schemas.microsoft.com/office/drawing/2014/main" xmlns="" id="{791160DD-71A0-4AAF-853F-F6A1ACFA1B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>
            <a:extLst>
              <a:ext uri="{FF2B5EF4-FFF2-40B4-BE49-F238E27FC236}">
                <a16:creationId xmlns:a16="http://schemas.microsoft.com/office/drawing/2014/main" xmlns="" id="{CB2C34C3-250A-468E-9851-CC70D79D960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633955B-1D85-408C-9962-CCCFD1FD963F}" type="slidenum">
              <a:rPr lang="en-US" altLang="en-US">
                <a:latin typeface="Times New Roman" panose="02020603050405020304" pitchFamily="18" charset="0"/>
              </a:rPr>
              <a:pPr/>
              <a:t>21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43" name="Rectangle 2">
            <a:extLst>
              <a:ext uri="{FF2B5EF4-FFF2-40B4-BE49-F238E27FC236}">
                <a16:creationId xmlns:a16="http://schemas.microsoft.com/office/drawing/2014/main" xmlns="" id="{1D1DE534-1DD7-4472-AA58-C1DE0867DF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>
            <a:extLst>
              <a:ext uri="{FF2B5EF4-FFF2-40B4-BE49-F238E27FC236}">
                <a16:creationId xmlns:a16="http://schemas.microsoft.com/office/drawing/2014/main" xmlns="" id="{8FC13BC3-8933-45F1-9859-967FA4C5C9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xmlns="" id="{9704E6CA-49C0-4A2A-AEC1-BB04B55A48E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7158379-05CF-4CC2-AD21-075AE5A4BA6F}" type="slidenum">
              <a:rPr lang="en-US" altLang="en-US">
                <a:latin typeface="Times New Roman" panose="02020603050405020304" pitchFamily="18" charset="0"/>
              </a:rPr>
              <a:pPr/>
              <a:t>22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xmlns="" id="{64E6DB56-0C3E-477D-B270-81C5BEB648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xmlns="" id="{4A9C3227-4B51-4748-9D4A-8F77C8BB86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>
            <a:extLst>
              <a:ext uri="{FF2B5EF4-FFF2-40B4-BE49-F238E27FC236}">
                <a16:creationId xmlns:a16="http://schemas.microsoft.com/office/drawing/2014/main" xmlns="" id="{192ACBA4-A8FC-4E7A-80E9-AEAA75E564B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8D74938-55F7-4DC8-8764-970D10855290}" type="slidenum">
              <a:rPr lang="en-US" altLang="en-US">
                <a:latin typeface="Times New Roman" panose="02020603050405020304" pitchFamily="18" charset="0"/>
              </a:rPr>
              <a:pPr/>
              <a:t>24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8851" name="Rectangle 2">
            <a:extLst>
              <a:ext uri="{FF2B5EF4-FFF2-40B4-BE49-F238E27FC236}">
                <a16:creationId xmlns:a16="http://schemas.microsoft.com/office/drawing/2014/main" xmlns="" id="{09CC13A3-9CCE-4E8B-9A2A-FF400F3C45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>
            <a:extLst>
              <a:ext uri="{FF2B5EF4-FFF2-40B4-BE49-F238E27FC236}">
                <a16:creationId xmlns:a16="http://schemas.microsoft.com/office/drawing/2014/main" xmlns="" id="{A0F89BD5-8969-4268-BAAE-9A14BFA626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>
            <a:extLst>
              <a:ext uri="{FF2B5EF4-FFF2-40B4-BE49-F238E27FC236}">
                <a16:creationId xmlns:a16="http://schemas.microsoft.com/office/drawing/2014/main" xmlns="" id="{960C12AF-FD80-4BCF-8312-D4A136EA7A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D3A00BB-B4EE-42A4-AC24-302EB7D43EBC}" type="slidenum">
              <a:rPr lang="en-US" altLang="en-US">
                <a:latin typeface="Times New Roman" panose="02020603050405020304" pitchFamily="18" charset="0"/>
              </a:rPr>
              <a:pPr/>
              <a:t>25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0899" name="Rectangle 2">
            <a:extLst>
              <a:ext uri="{FF2B5EF4-FFF2-40B4-BE49-F238E27FC236}">
                <a16:creationId xmlns:a16="http://schemas.microsoft.com/office/drawing/2014/main" xmlns="" id="{72A2FE60-2ABA-4FD7-97DD-436C8BB9AE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>
            <a:extLst>
              <a:ext uri="{FF2B5EF4-FFF2-40B4-BE49-F238E27FC236}">
                <a16:creationId xmlns:a16="http://schemas.microsoft.com/office/drawing/2014/main" xmlns="" id="{75EC551F-647E-4616-B2E2-80AFFE0CA8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>
            <a:extLst>
              <a:ext uri="{FF2B5EF4-FFF2-40B4-BE49-F238E27FC236}">
                <a16:creationId xmlns:a16="http://schemas.microsoft.com/office/drawing/2014/main" xmlns="" id="{5F0601A3-B0CC-45B3-BBD4-0046CD87CFC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16E5EEC-C07B-41DB-9CC3-1F02D0C0767C}" type="slidenum">
              <a:rPr lang="en-US" altLang="en-US">
                <a:latin typeface="Times New Roman" panose="02020603050405020304" pitchFamily="18" charset="0"/>
              </a:rPr>
              <a:pPr/>
              <a:t>26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2947" name="Rectangle 2">
            <a:extLst>
              <a:ext uri="{FF2B5EF4-FFF2-40B4-BE49-F238E27FC236}">
                <a16:creationId xmlns:a16="http://schemas.microsoft.com/office/drawing/2014/main" xmlns="" id="{DE277AD2-08FD-4FEB-9A71-97B80E63EA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>
            <a:extLst>
              <a:ext uri="{FF2B5EF4-FFF2-40B4-BE49-F238E27FC236}">
                <a16:creationId xmlns:a16="http://schemas.microsoft.com/office/drawing/2014/main" xmlns="" id="{23FE59D0-CE1B-473F-8138-7566D6FAE1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xmlns="" id="{A139EA7E-C5A3-4A16-AE42-C345AB123C7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E57B5D2-DE8D-4EF9-889E-79B8E6EF3011}" type="slidenum">
              <a:rPr lang="en-US" altLang="en-US">
                <a:latin typeface="Times New Roman" panose="02020603050405020304" pitchFamily="18" charset="0"/>
              </a:rPr>
              <a:pPr/>
              <a:t>27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xmlns="" id="{F853F4E3-8609-4C8C-A077-0E107BD510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xmlns="" id="{5D9017D7-59E4-444C-8B7D-582A16EDD8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xmlns="" id="{E2AF9071-C2C8-4AE5-BF05-7904ECEB51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699B845-CED4-49E0-AFEF-48FD2C002C7A}" type="slidenum">
              <a:rPr lang="en-US" altLang="en-US">
                <a:latin typeface="Times New Roman" panose="02020603050405020304" pitchFamily="18" charset="0"/>
              </a:rPr>
              <a:pPr/>
              <a:t>28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xmlns="" id="{4B359B74-A383-48FE-9C98-33D67BCB90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xmlns="" id="{0CA34FAE-AB9D-469A-A39F-2D79F9D915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xmlns="" id="{ACECBD7C-C5C5-49AB-A072-BF89D7C9BD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0672991-CDC8-4F84-B8EB-CEEB23288ED8}" type="slidenum">
              <a:rPr lang="en-US" altLang="en-US">
                <a:latin typeface="Times New Roman" panose="02020603050405020304" pitchFamily="18" charset="0"/>
              </a:rPr>
              <a:pPr/>
              <a:t>29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xmlns="" id="{EA73A052-CF76-4A71-B05B-5EEB72534B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xmlns="" id="{77FC5D12-EFEF-4B63-BAC5-16C49C6E5E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>
            <a:extLst>
              <a:ext uri="{FF2B5EF4-FFF2-40B4-BE49-F238E27FC236}">
                <a16:creationId xmlns:a16="http://schemas.microsoft.com/office/drawing/2014/main" xmlns="" id="{514AB2F1-7ECF-4654-B476-67C4FF1936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F372007-FB99-4F76-A744-2252F6525800}" type="slidenum">
              <a:rPr lang="en-US" altLang="en-US">
                <a:latin typeface="Times New Roman" panose="02020603050405020304" pitchFamily="18" charset="0"/>
              </a:rPr>
              <a:pPr/>
              <a:t>30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1139" name="Rectangle 2">
            <a:extLst>
              <a:ext uri="{FF2B5EF4-FFF2-40B4-BE49-F238E27FC236}">
                <a16:creationId xmlns:a16="http://schemas.microsoft.com/office/drawing/2014/main" xmlns="" id="{9CA4A4BF-9303-4366-B3C9-87C09BA7CE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>
            <a:extLst>
              <a:ext uri="{FF2B5EF4-FFF2-40B4-BE49-F238E27FC236}">
                <a16:creationId xmlns:a16="http://schemas.microsoft.com/office/drawing/2014/main" xmlns="" id="{0B9BD875-4589-4ADD-BA0B-1F2DD177BA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xmlns="" id="{4E9377DB-301A-432B-896E-B411521787E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BCF9BC1-3B73-458F-8E78-3016D7399B9A}" type="slidenum">
              <a:rPr lang="en-US" altLang="en-US">
                <a:latin typeface="Times New Roman" panose="02020603050405020304" pitchFamily="18" charset="0"/>
              </a:rPr>
              <a:pPr/>
              <a:t>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xmlns="" id="{391F4615-F5F9-4EB9-B78C-EB9FE2EAD4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xmlns="" id="{EF9DFDBA-3559-40A7-BFB4-DC81E20F7A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xmlns="" id="{6B596B35-4CD3-4163-AF7F-24933E1BA8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743B5A6-DAB1-4C28-92DE-EA01C365D9F5}" type="slidenum">
              <a:rPr lang="en-US" altLang="en-US">
                <a:latin typeface="Times New Roman" panose="02020603050405020304" pitchFamily="18" charset="0"/>
              </a:rPr>
              <a:pPr/>
              <a:t>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xmlns="" id="{C9E165D1-8C08-4127-8C5B-7DE96DC759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xmlns="" id="{50D7D365-DEDC-42FE-8651-B0FD5E8558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xmlns="" id="{B6479304-D0E3-440A-A086-9BB2C9CFACC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xmlns="" id="{C6656675-4F11-44EE-82F1-FC6523A165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xmlns="" id="{058421E6-E063-489A-8DF8-5F745E5E47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DE92DC9-9D0F-4D4C-91FC-78D0BF0662BE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xmlns="" id="{3B7DAC96-1713-46BA-A342-1270F3A89F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xmlns="" id="{36B80E63-F60F-4332-9942-3F6416C223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xmlns="" id="{D07A81BB-96CB-4FBB-BD88-CC3658B578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xmlns="" id="{6DD7F04E-9A25-4DC3-8673-2856EE538D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xmlns="" id="{C4F45F0E-DA1B-4093-B016-7B3B6EA0A1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F2FF164-6E8A-4BC1-B191-9D9705F2419E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xmlns="" id="{2B332595-CDB0-4A7B-95ED-0E9FB62206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xmlns="" id="{6F34B16C-62B1-4DE4-BAA8-BDAFA4CB4B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041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xmlns="" id="{EFC9295D-20C0-40F6-A890-07561CD023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DED19BE-233D-4E15-858D-397EA24C558C}" type="slidenum">
              <a:rPr lang="en-US" altLang="en-US">
                <a:latin typeface="Times New Roman" panose="02020603050405020304" pitchFamily="18" charset="0"/>
              </a:rPr>
              <a:pPr/>
              <a:t>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xmlns="" id="{30945398-3953-4662-8AB2-3599D73528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xmlns="" id="{AA564743-CEA6-4703-B1E3-72C2EA3754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xmlns="" id="{9CFC14DB-8A99-44CB-BA83-39417D26C1AF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xmlns="" id="{6530489F-79EC-4897-869D-780965D7E7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xmlns="" id="{A83414BD-B475-4106-B6CC-2A825BC14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xmlns="" id="{45EEFC8D-4A80-4C8D-BB98-5471F8FF2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xmlns="" id="{CE292785-34F4-4129-BCFD-B22D0AC1FE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xmlns="" id="{20D32FCA-31DE-4EA5-82C1-CF345076A2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305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xmlns="" id="{090E6124-7B97-4EBF-8990-F55FBAA11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xmlns="" id="{C449F6A7-C9D3-4C68-84CF-E1FEED2CA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970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286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66685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720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793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8373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730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7560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03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1897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1174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xmlns="" id="{1EFAC327-3B14-405A-AECD-695170F62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xmlns="" id="{B7308704-6884-478D-913D-858724364F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5425"/>
            <a:ext cx="80772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xmlns="" id="{C46878CA-A75D-4410-AFD2-1992D970E5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772795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xmlns="" id="{C1D23273-AE1D-4273-BD10-D4215E10B3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xmlns="" id="{A52FF0B1-98D3-422D-A027-A89A772773D8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xmlns="" id="{4A460C49-6450-4AA7-B172-624D0E8FA2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xmlns="" id="{69885932-7748-44D3-A5FA-3EA2C19FA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xmlns="" id="{2B3C4A04-A423-4652-9F71-1E3F1D9CED5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256146" y="6613525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6699"/>
                </a:solidFill>
                <a:latin typeface="Helvetica" panose="020B0604020202020204" pitchFamily="34" charset="0"/>
              </a:rPr>
              <a:t>2.</a:t>
            </a:r>
            <a:fld id="{3002ADDC-CC54-42C0-AD9E-FCEA6349E957}" type="slidenum">
              <a:rPr lang="en-US" altLang="en-US" sz="1000" b="1" smtClean="0">
                <a:solidFill>
                  <a:srgbClr val="006699"/>
                </a:solidFill>
                <a:latin typeface="Helvetica" panose="020B0604020202020204" pitchFamily="34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6699"/>
              </a:solidFill>
              <a:latin typeface="Helvetica" panose="020B0604020202020204" pitchFamily="34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xmlns="" id="{59A1521A-022B-4DE7-8426-69A13EBF9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xmlns="" id="{27BAFA87-2B93-403E-A844-8FB1EAE92C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586538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xmlns="" id="{CD488D63-B096-4EAA-B5D8-70E38A371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3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xmlns="" id="{1EFD3035-A582-45DD-89A5-82ABE6A7D46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 dirty="0" smtClean="0"/>
              <a:t>Operating-System </a:t>
            </a:r>
            <a:r>
              <a:rPr lang="en-US" altLang="en-US" dirty="0"/>
              <a:t>Services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xmlns="" id="{5BE3AADB-0F3C-4172-8054-CC2DDF747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3075" y="217488"/>
            <a:ext cx="7989888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xmlns="" id="{17C2873A-43D0-43EF-AF6C-1C08F69448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0263" y="1233488"/>
            <a:ext cx="7632700" cy="4530725"/>
          </a:xfrm>
        </p:spPr>
        <p:txBody>
          <a:bodyPr/>
          <a:lstStyle/>
          <a:p>
            <a:r>
              <a:rPr lang="en-US" altLang="en-US" dirty="0"/>
              <a:t>Typically, a number is  associated with each system call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System-call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maintains a table indexed according to these numbers</a:t>
            </a:r>
            <a:endParaRPr lang="en-US" altLang="en-US" sz="800" dirty="0"/>
          </a:p>
          <a:p>
            <a:r>
              <a:rPr lang="en-US" altLang="en-US" dirty="0"/>
              <a:t>The system call interface invokes  the intended system call in OS kernel and returns status of the system call and any return values</a:t>
            </a:r>
            <a:endParaRPr lang="en-US" altLang="en-US" sz="800" dirty="0"/>
          </a:p>
          <a:p>
            <a:r>
              <a:rPr lang="en-US" altLang="en-US" dirty="0"/>
              <a:t>The caller need know nothing about how the system call is implemented</a:t>
            </a:r>
          </a:p>
          <a:p>
            <a:pPr lvl="1"/>
            <a:r>
              <a:rPr lang="en-US" altLang="en-US" dirty="0"/>
              <a:t>Just needs to obey API and understand what OS will do as a result call</a:t>
            </a:r>
          </a:p>
          <a:p>
            <a:pPr lvl="1"/>
            <a:r>
              <a:rPr lang="en-US" altLang="en-US" dirty="0"/>
              <a:t>Most details of  OS interface hidden from programmer by API  </a:t>
            </a:r>
          </a:p>
          <a:p>
            <a:pPr lvl="2"/>
            <a:r>
              <a:rPr lang="en-US" altLang="en-US" dirty="0"/>
              <a:t>Managed by run-time support library (set of functions built into libraries included with compiler)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xmlns="" id="{1699CD33-3BF1-41C4-ABEC-D6F4D3F643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0750" y="211138"/>
            <a:ext cx="7840663" cy="576262"/>
          </a:xfrm>
        </p:spPr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37891" name="Picture 2">
            <a:extLst>
              <a:ext uri="{FF2B5EF4-FFF2-40B4-BE49-F238E27FC236}">
                <a16:creationId xmlns:a16="http://schemas.microsoft.com/office/drawing/2014/main" xmlns="" id="{B2409951-BBCF-4A1C-8570-76F67408B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25" y="1217613"/>
            <a:ext cx="7559675" cy="4614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xmlns="" id="{4E227535-43B6-4813-B8B2-3BC580705F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79475" y="217488"/>
            <a:ext cx="7704138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xmlns="" id="{4769B199-F416-4325-B349-7CDA49598C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7704138" cy="453072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Often, more information is required than simply identity of desired system call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Exact type and amount of information vary according to OS and call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dirty="0"/>
              <a:t>Three general methods used to pass parameters to the OS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Simplest:  pass the parameters in registers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 In some cases, may be more parameters than registers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stored in a block</a:t>
            </a:r>
            <a:r>
              <a:rPr lang="en-US" altLang="en-US" i="1" dirty="0"/>
              <a:t>, </a:t>
            </a:r>
            <a:r>
              <a:rPr lang="en-US" altLang="en-US" dirty="0"/>
              <a:t>or table, in memory, and address of block passed as a parameter in a register 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This approach taken by Linux and Solaris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placed,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pushed</a:t>
            </a:r>
            <a:r>
              <a:rPr lang="en-US" altLang="en-US" i="1" dirty="0"/>
              <a:t>, </a:t>
            </a:r>
            <a:r>
              <a:rPr lang="en-US" altLang="en-US" dirty="0"/>
              <a:t>onto the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stack</a:t>
            </a:r>
            <a:r>
              <a:rPr lang="en-US" altLang="en-US" i="1" dirty="0"/>
              <a:t> </a:t>
            </a:r>
            <a:r>
              <a:rPr lang="en-US" altLang="en-US" dirty="0"/>
              <a:t>by the program and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popped</a:t>
            </a:r>
            <a:r>
              <a:rPr lang="en-US" altLang="en-US" i="1" dirty="0"/>
              <a:t> </a:t>
            </a:r>
            <a:r>
              <a:rPr lang="en-US" altLang="en-US" dirty="0"/>
              <a:t>off the stack by the operating system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Block and stack methods do not limit the number or length of parameters being passed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xmlns="" id="{091C706E-593F-465E-8A89-60A10A2A93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7963"/>
            <a:ext cx="8089900" cy="576262"/>
          </a:xfrm>
        </p:spPr>
        <p:txBody>
          <a:bodyPr/>
          <a:lstStyle/>
          <a:p>
            <a:pPr eaLnBrk="1" hangingPunct="1"/>
            <a:r>
              <a:rPr lang="en-US" altLang="en-US"/>
              <a:t>Parameter Passing via Table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xmlns="" id="{DF782059-8E55-48AA-A75F-C88C61777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3" y="1643063"/>
            <a:ext cx="7831137" cy="411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xmlns="" id="{F81CC25A-92E8-44D5-853F-5EA5E0E481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3075" y="214313"/>
            <a:ext cx="8129588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</a:t>
            </a:r>
          </a:p>
        </p:txBody>
      </p:sp>
      <p:sp>
        <p:nvSpPr>
          <p:cNvPr id="44035" name="Rectangle 4">
            <a:extLst>
              <a:ext uri="{FF2B5EF4-FFF2-40B4-BE49-F238E27FC236}">
                <a16:creationId xmlns:a16="http://schemas.microsoft.com/office/drawing/2014/main" xmlns="" id="{4FFFE9F1-36B8-4D67-9C3C-A4A661B03E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8038" y="1250950"/>
            <a:ext cx="7748587" cy="4530725"/>
          </a:xfrm>
        </p:spPr>
        <p:txBody>
          <a:bodyPr/>
          <a:lstStyle/>
          <a:p>
            <a:r>
              <a:rPr lang="en-US" altLang="en-US" dirty="0"/>
              <a:t>Process control</a:t>
            </a:r>
          </a:p>
          <a:p>
            <a:pPr lvl="1"/>
            <a:r>
              <a:rPr lang="en-US" altLang="en-US" dirty="0"/>
              <a:t>create process, terminate process</a:t>
            </a:r>
          </a:p>
          <a:p>
            <a:pPr lvl="1"/>
            <a:r>
              <a:rPr lang="en-US" altLang="en-US" dirty="0"/>
              <a:t>end, abort</a:t>
            </a:r>
          </a:p>
          <a:p>
            <a:pPr lvl="1"/>
            <a:r>
              <a:rPr lang="en-US" altLang="en-US" dirty="0"/>
              <a:t>load, execute</a:t>
            </a:r>
          </a:p>
          <a:p>
            <a:pPr lvl="1"/>
            <a:r>
              <a:rPr lang="en-US" altLang="en-US" dirty="0"/>
              <a:t>get process attributes, set process attributes</a:t>
            </a:r>
          </a:p>
          <a:p>
            <a:pPr lvl="1"/>
            <a:r>
              <a:rPr lang="en-US" altLang="en-US" dirty="0"/>
              <a:t>wait for time</a:t>
            </a:r>
          </a:p>
          <a:p>
            <a:pPr lvl="1"/>
            <a:r>
              <a:rPr lang="en-US" altLang="en-US" dirty="0"/>
              <a:t>wait event, signal event</a:t>
            </a:r>
          </a:p>
          <a:p>
            <a:pPr lvl="1"/>
            <a:r>
              <a:rPr lang="en-US" altLang="en-US" dirty="0"/>
              <a:t>allocate and free memory</a:t>
            </a:r>
          </a:p>
          <a:p>
            <a:pPr lvl="1"/>
            <a:r>
              <a:rPr lang="en-US" altLang="en-US" dirty="0"/>
              <a:t>Dump memory if error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Debugger</a:t>
            </a:r>
            <a:r>
              <a:rPr lang="en-US" altLang="en-US" dirty="0"/>
              <a:t> for determining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bugs</a:t>
            </a:r>
            <a:r>
              <a:rPr lang="en-US" altLang="en-US" b="1" dirty="0">
                <a:solidFill>
                  <a:srgbClr val="3366FF"/>
                </a:solidFill>
              </a:rPr>
              <a:t>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single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step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execution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Locks</a:t>
            </a:r>
            <a:r>
              <a:rPr lang="en-US" altLang="en-US" dirty="0"/>
              <a:t> for managing access to shared data between processes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4">
            <a:extLst>
              <a:ext uri="{FF2B5EF4-FFF2-40B4-BE49-F238E27FC236}">
                <a16:creationId xmlns:a16="http://schemas.microsoft.com/office/drawing/2014/main" xmlns="" id="{4156D97E-B3F7-4D08-9926-F21EAB5326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1688" y="1233488"/>
            <a:ext cx="7732712" cy="4530725"/>
          </a:xfrm>
        </p:spPr>
        <p:txBody>
          <a:bodyPr/>
          <a:lstStyle/>
          <a:p>
            <a:r>
              <a:rPr lang="en-US" altLang="en-US"/>
              <a:t>File management</a:t>
            </a:r>
          </a:p>
          <a:p>
            <a:pPr lvl="1"/>
            <a:r>
              <a:rPr lang="en-US" altLang="en-US"/>
              <a:t>create file, delete file</a:t>
            </a:r>
          </a:p>
          <a:p>
            <a:pPr lvl="1"/>
            <a:r>
              <a:rPr lang="en-US" altLang="en-US"/>
              <a:t>open, close file</a:t>
            </a:r>
          </a:p>
          <a:p>
            <a:pPr lvl="1"/>
            <a:r>
              <a:rPr lang="en-US" altLang="en-US"/>
              <a:t>read, write, reposition</a:t>
            </a:r>
          </a:p>
          <a:p>
            <a:pPr lvl="1"/>
            <a:r>
              <a:rPr lang="en-US" altLang="en-US"/>
              <a:t>get and set file attributes</a:t>
            </a:r>
          </a:p>
          <a:p>
            <a:r>
              <a:rPr lang="en-US" altLang="en-US"/>
              <a:t>Device management</a:t>
            </a:r>
          </a:p>
          <a:p>
            <a:pPr lvl="1"/>
            <a:r>
              <a:rPr lang="en-US" altLang="en-US"/>
              <a:t>request device, release device</a:t>
            </a:r>
          </a:p>
          <a:p>
            <a:pPr lvl="1"/>
            <a:r>
              <a:rPr lang="en-US" altLang="en-US"/>
              <a:t>read, write, reposition</a:t>
            </a:r>
          </a:p>
          <a:p>
            <a:pPr lvl="1"/>
            <a:r>
              <a:rPr lang="en-US" altLang="en-US"/>
              <a:t>get device attributes, set device attributes</a:t>
            </a:r>
          </a:p>
          <a:p>
            <a:pPr lvl="1"/>
            <a:r>
              <a:rPr lang="en-US" altLang="en-US"/>
              <a:t>logically attach or detach devices</a:t>
            </a:r>
          </a:p>
          <a:p>
            <a:pPr lvl="1"/>
            <a:endParaRPr lang="en-US" altLang="en-US"/>
          </a:p>
        </p:txBody>
      </p:sp>
      <p:sp>
        <p:nvSpPr>
          <p:cNvPr id="46083" name="Rectangle 2">
            <a:extLst>
              <a:ext uri="{FF2B5EF4-FFF2-40B4-BE49-F238E27FC236}">
                <a16:creationId xmlns:a16="http://schemas.microsoft.com/office/drawing/2014/main" xmlns="" id="{A1101D3E-F01E-4DD1-88DC-B60A703EA3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12763" y="225425"/>
            <a:ext cx="8021637" cy="576263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 (Cont.)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xmlns="" id="{9F170523-A8A8-43C6-820A-D68F85AF07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7050" y="227013"/>
            <a:ext cx="7991475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 (Cont.)</a:t>
            </a:r>
          </a:p>
        </p:txBody>
      </p:sp>
      <p:sp>
        <p:nvSpPr>
          <p:cNvPr id="48131" name="Rectangle 4">
            <a:extLst>
              <a:ext uri="{FF2B5EF4-FFF2-40B4-BE49-F238E27FC236}">
                <a16:creationId xmlns:a16="http://schemas.microsoft.com/office/drawing/2014/main" xmlns="" id="{3E675A7B-D65B-4A2E-A667-61009784BC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7234238" cy="4530725"/>
          </a:xfrm>
        </p:spPr>
        <p:txBody>
          <a:bodyPr/>
          <a:lstStyle/>
          <a:p>
            <a:r>
              <a:rPr lang="en-US" altLang="en-US" dirty="0"/>
              <a:t>Information maintenance</a:t>
            </a:r>
          </a:p>
          <a:p>
            <a:pPr lvl="1"/>
            <a:r>
              <a:rPr lang="en-US" altLang="en-US" dirty="0"/>
              <a:t>get time or date, set time or date</a:t>
            </a:r>
          </a:p>
          <a:p>
            <a:pPr lvl="1"/>
            <a:r>
              <a:rPr lang="en-US" altLang="en-US" dirty="0"/>
              <a:t>get system data, set system data</a:t>
            </a:r>
          </a:p>
          <a:p>
            <a:pPr lvl="1"/>
            <a:r>
              <a:rPr lang="en-US" altLang="en-US" dirty="0"/>
              <a:t>get and set process, file, or device attributes</a:t>
            </a:r>
          </a:p>
          <a:p>
            <a:r>
              <a:rPr lang="en-US" altLang="en-US" dirty="0"/>
              <a:t>Communications</a:t>
            </a:r>
          </a:p>
          <a:p>
            <a:pPr lvl="1"/>
            <a:r>
              <a:rPr lang="en-US" altLang="en-US" dirty="0"/>
              <a:t>create, delete communication connection</a:t>
            </a:r>
          </a:p>
          <a:p>
            <a:pPr lvl="1"/>
            <a:r>
              <a:rPr lang="en-US" altLang="en-US" dirty="0"/>
              <a:t>send, receive messages if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message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passing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model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to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host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name</a:t>
            </a:r>
            <a:r>
              <a:rPr lang="en-US" altLang="en-US" dirty="0"/>
              <a:t>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process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name</a:t>
            </a:r>
          </a:p>
          <a:p>
            <a:pPr lvl="2"/>
            <a:r>
              <a:rPr lang="en-US" altLang="en-US" dirty="0"/>
              <a:t>From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client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to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server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Shared-memory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model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create and gain access to memory regions</a:t>
            </a:r>
          </a:p>
          <a:p>
            <a:pPr lvl="1"/>
            <a:r>
              <a:rPr lang="en-US" altLang="en-US" dirty="0"/>
              <a:t>transfer status information</a:t>
            </a:r>
          </a:p>
          <a:p>
            <a:pPr lvl="1"/>
            <a:r>
              <a:rPr lang="en-US" altLang="en-US" dirty="0"/>
              <a:t>attach and detach remote devices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xmlns="" id="{2D8F5D27-E3DA-4CD1-A64B-C94402E09E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227013"/>
            <a:ext cx="8031162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 (Cont.)</a:t>
            </a:r>
          </a:p>
        </p:txBody>
      </p:sp>
      <p:sp>
        <p:nvSpPr>
          <p:cNvPr id="50179" name="Rectangle 4">
            <a:extLst>
              <a:ext uri="{FF2B5EF4-FFF2-40B4-BE49-F238E27FC236}">
                <a16:creationId xmlns:a16="http://schemas.microsoft.com/office/drawing/2014/main" xmlns="" id="{2F1F0650-6545-4D56-BF26-447C4C0877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Protection</a:t>
            </a:r>
          </a:p>
          <a:p>
            <a:pPr lvl="1"/>
            <a:r>
              <a:rPr lang="en-US" altLang="en-US"/>
              <a:t>Control access to resources</a:t>
            </a:r>
          </a:p>
          <a:p>
            <a:pPr lvl="1"/>
            <a:r>
              <a:rPr lang="en-US" altLang="en-US"/>
              <a:t>Get and set permissions</a:t>
            </a:r>
          </a:p>
          <a:p>
            <a:pPr lvl="1"/>
            <a:r>
              <a:rPr lang="en-US" altLang="en-US"/>
              <a:t>Allow and deny user access</a:t>
            </a:r>
          </a:p>
          <a:p>
            <a:pPr lvl="1"/>
            <a:endParaRPr lang="en-US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xmlns="" id="{D6FCD919-BAE3-4B7B-809E-209E2FB09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51275" y="110535"/>
            <a:ext cx="7632700" cy="594371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Examples of Windows and Unix System Calls</a:t>
            </a:r>
          </a:p>
        </p:txBody>
      </p:sp>
      <p:pic>
        <p:nvPicPr>
          <p:cNvPr id="52227" name="Picture 4">
            <a:extLst>
              <a:ext uri="{FF2B5EF4-FFF2-40B4-BE49-F238E27FC236}">
                <a16:creationId xmlns:a16="http://schemas.microsoft.com/office/drawing/2014/main" xmlns="" id="{33A2F2E0-9064-41AD-8CF6-9D5D6130B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3788" y="1152525"/>
            <a:ext cx="4751387" cy="513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xmlns="" id="{B422D298-022D-44F2-A04B-38156195F2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2250"/>
            <a:ext cx="8042275" cy="576263"/>
          </a:xfrm>
        </p:spPr>
        <p:txBody>
          <a:bodyPr/>
          <a:lstStyle/>
          <a:p>
            <a:pPr eaLnBrk="1" hangingPunct="1"/>
            <a:r>
              <a:rPr lang="en-US" altLang="en-US"/>
              <a:t>Standard C Library Example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xmlns="" id="{3B6F1633-75BA-44BA-8653-0681C68C70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173163"/>
            <a:ext cx="7642225" cy="5078412"/>
          </a:xfrm>
        </p:spPr>
        <p:txBody>
          <a:bodyPr/>
          <a:lstStyle/>
          <a:p>
            <a:r>
              <a:rPr lang="en-US" altLang="en-US"/>
              <a:t>C program invoking printf() library call, which calls write() system call</a:t>
            </a:r>
          </a:p>
        </p:txBody>
      </p:sp>
      <p:pic>
        <p:nvPicPr>
          <p:cNvPr id="54276" name="Picture 2">
            <a:extLst>
              <a:ext uri="{FF2B5EF4-FFF2-40B4-BE49-F238E27FC236}">
                <a16:creationId xmlns:a16="http://schemas.microsoft.com/office/drawing/2014/main" xmlns="" id="{89B408DE-A663-4E0E-A0FA-8F2D1E87A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313" y="1704975"/>
            <a:ext cx="4579937" cy="470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xmlns="" id="{04C24230-0BCA-4F21-BEE9-496253FB27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50925" y="147152"/>
            <a:ext cx="74485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System Services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xmlns="" id="{4273FD5E-1C82-4A27-94EC-32DCB0EF2F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6138" y="1119188"/>
            <a:ext cx="7653337" cy="5002212"/>
          </a:xfrm>
          <a:noFill/>
        </p:spPr>
        <p:txBody>
          <a:bodyPr/>
          <a:lstStyle/>
          <a:p>
            <a:r>
              <a:rPr lang="en-US" altLang="en-US" dirty="0"/>
              <a:t>Operating systems provide an environment for execution of programs and services to programs and users</a:t>
            </a:r>
          </a:p>
          <a:p>
            <a:r>
              <a:rPr lang="en-US" altLang="en-US" dirty="0"/>
              <a:t>One set of operating-system services provides functions that are helpful to the user:</a:t>
            </a:r>
          </a:p>
          <a:p>
            <a:pPr lvl="1"/>
            <a:r>
              <a:rPr lang="en-US" altLang="en-US" b="1" dirty="0"/>
              <a:t>User interface </a:t>
            </a:r>
            <a:r>
              <a:rPr lang="en-US" altLang="en-US" dirty="0"/>
              <a:t>- Almost all operating systems have a user interface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UI</a:t>
            </a:r>
            <a:r>
              <a:rPr lang="en-US" altLang="en-US" dirty="0"/>
              <a:t>).</a:t>
            </a:r>
          </a:p>
          <a:p>
            <a:pPr lvl="2"/>
            <a:r>
              <a:rPr lang="en-US" altLang="en-US" dirty="0"/>
              <a:t>Varies between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Command-Line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CLI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000000"/>
                </a:solidFill>
              </a:rPr>
              <a:t>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Graphics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User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GUI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000000"/>
                </a:solidFill>
              </a:rPr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touch-screen</a:t>
            </a:r>
            <a:r>
              <a:rPr lang="en-US" altLang="en-US" b="1" dirty="0">
                <a:solidFill>
                  <a:srgbClr val="3366FF"/>
                </a:solidFill>
              </a:rPr>
              <a:t>, 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Batch</a:t>
            </a:r>
          </a:p>
          <a:p>
            <a:pPr lvl="1"/>
            <a:r>
              <a:rPr lang="en-US" altLang="en-US" b="1" dirty="0"/>
              <a:t>Program execution </a:t>
            </a:r>
            <a:r>
              <a:rPr lang="en-US" altLang="en-US" dirty="0"/>
              <a:t>- The system must be able to load a program into memory and to run that program, end execution, either normally or abnormally (indicating error)</a:t>
            </a:r>
          </a:p>
          <a:p>
            <a:pPr lvl="1"/>
            <a:r>
              <a:rPr lang="en-US" altLang="en-US" b="1" dirty="0"/>
              <a:t>I/O operations </a:t>
            </a:r>
            <a:r>
              <a:rPr lang="en-US" altLang="en-US" dirty="0"/>
              <a:t>-  A running program may require I/O, which may involve a file or an I/O device</a:t>
            </a:r>
          </a:p>
          <a:p>
            <a:pPr lvl="1"/>
            <a:r>
              <a:rPr lang="en-US" altLang="en-US" b="1" dirty="0"/>
              <a:t>File-system manipulation </a:t>
            </a:r>
            <a:r>
              <a:rPr lang="en-US" altLang="en-US" dirty="0"/>
              <a:t>-  The file system is of particular interest. Programs need to read and write files and directories, create and delete them, search them, list file Information, permission management.</a:t>
            </a:r>
            <a:endParaRPr lang="en-US" altLang="en-US" b="1" dirty="0"/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:a16="http://schemas.microsoft.com/office/drawing/2014/main" xmlns="" id="{BAB5C763-1598-4AB4-AB9B-F1C1B35DAD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Services</a:t>
            </a:r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xmlns="" id="{AA46F960-9F83-4DB3-8C85-8EB4B59F58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1213" y="1122363"/>
            <a:ext cx="7707312" cy="4683125"/>
          </a:xfrm>
        </p:spPr>
        <p:txBody>
          <a:bodyPr/>
          <a:lstStyle/>
          <a:p>
            <a:r>
              <a:rPr lang="en-US" altLang="en-US" dirty="0"/>
              <a:t>System programs provide a convenient environment for program development and execution.  They can be divided into:</a:t>
            </a:r>
          </a:p>
          <a:p>
            <a:pPr lvl="1"/>
            <a:r>
              <a:rPr lang="en-US" altLang="en-US" dirty="0"/>
              <a:t>File manipulation </a:t>
            </a:r>
          </a:p>
          <a:p>
            <a:pPr lvl="1"/>
            <a:r>
              <a:rPr lang="en-US" altLang="en-US" dirty="0"/>
              <a:t>Status information sometimes stored in a file</a:t>
            </a:r>
          </a:p>
          <a:p>
            <a:pPr lvl="1"/>
            <a:r>
              <a:rPr lang="en-US" altLang="en-US" dirty="0"/>
              <a:t>Programming language support</a:t>
            </a:r>
          </a:p>
          <a:p>
            <a:pPr lvl="1"/>
            <a:r>
              <a:rPr lang="en-US" altLang="en-US" dirty="0"/>
              <a:t>Program loading and execution</a:t>
            </a:r>
          </a:p>
          <a:p>
            <a:pPr lvl="1"/>
            <a:r>
              <a:rPr lang="en-US" altLang="en-US" dirty="0"/>
              <a:t>Communications</a:t>
            </a:r>
          </a:p>
          <a:p>
            <a:pPr lvl="1"/>
            <a:r>
              <a:rPr lang="en-US" altLang="en-US" dirty="0"/>
              <a:t>Background services</a:t>
            </a:r>
          </a:p>
          <a:p>
            <a:pPr lvl="1"/>
            <a:r>
              <a:rPr lang="en-US" altLang="en-US" dirty="0"/>
              <a:t>Application programs</a:t>
            </a:r>
          </a:p>
          <a:p>
            <a:r>
              <a:rPr lang="en-US" altLang="en-US" dirty="0"/>
              <a:t>Most users</a:t>
            </a:r>
            <a:r>
              <a:rPr lang="ja-JP" altLang="en-US" dirty="0"/>
              <a:t>’</a:t>
            </a:r>
            <a:r>
              <a:rPr lang="en-US" altLang="ja-JP" dirty="0"/>
              <a:t> view of the operating system is defined by system programs, not the actual system calls</a:t>
            </a:r>
            <a:endParaRPr lang="en-US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xmlns="" id="{C4EAC52B-9D2D-4A55-866C-947C20391E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Services (Cont.)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xmlns="" id="{49895B5E-8C8B-46CB-ACFE-27F5984414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8038" y="1073150"/>
            <a:ext cx="7359650" cy="5027613"/>
          </a:xfrm>
          <a:noFill/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Provide a convenient environment for program development and execution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 of them are simply user interfaces to system calls; others are considerably more complex</a:t>
            </a:r>
          </a:p>
          <a:p>
            <a:pPr lvl="1"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/>
              <a:t>File management </a:t>
            </a:r>
            <a:r>
              <a:rPr lang="en-US" altLang="en-US" dirty="0"/>
              <a:t>- Create, delete, copy, rename, print, dump, list, and generally manipulate files and directories</a:t>
            </a:r>
          </a:p>
          <a:p>
            <a:pPr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b="1" dirty="0"/>
              <a:t>Status information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 ask the system for info - date, time, amount of available memory, disk space, number of users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Others provide detailed performance, logging, and debugging information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Typically, these programs format and print the output to the terminal or other output devices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 systems implement 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registry</a:t>
            </a:r>
            <a:r>
              <a:rPr lang="en-US" altLang="en-US" dirty="0"/>
              <a:t> - used to store and retrieve configuration information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xmlns="" id="{74F248A6-FEC6-47A1-A99A-98ABBC6C33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47675" y="21748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Services (Cont.)</a:t>
            </a:r>
          </a:p>
        </p:txBody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xmlns="" id="{3AC26365-FF38-4159-8CB6-E4B6F33D95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1213" y="1131888"/>
            <a:ext cx="7697787" cy="51879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/>
              <a:t>File modification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Text editors to create and modify files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Special commands to search contents of files or perform transformations of the text</a:t>
            </a:r>
            <a:endParaRPr lang="en-US" altLang="en-US" sz="800"/>
          </a:p>
          <a:p>
            <a:pPr>
              <a:lnSpc>
                <a:spcPct val="90000"/>
              </a:lnSpc>
            </a:pPr>
            <a:r>
              <a:rPr lang="en-US" altLang="en-US" b="1"/>
              <a:t>Programming-language support </a:t>
            </a:r>
            <a:r>
              <a:rPr lang="en-US" altLang="en-US"/>
              <a:t>- Compilers, assemblers, debuggers and interpreters sometimes provided</a:t>
            </a:r>
            <a:endParaRPr lang="en-US" altLang="en-US" sz="800"/>
          </a:p>
          <a:p>
            <a:pPr>
              <a:lnSpc>
                <a:spcPct val="90000"/>
              </a:lnSpc>
            </a:pPr>
            <a:r>
              <a:rPr lang="en-US" altLang="en-US" b="1"/>
              <a:t>Program loading and execution</a:t>
            </a:r>
            <a:r>
              <a:rPr lang="en-US" altLang="en-US"/>
              <a:t>- Absolute loaders, relocatable loaders, linkage editors, and overlay-loaders, debugging systems for higher-level and machine language</a:t>
            </a:r>
            <a:endParaRPr lang="en-US" altLang="en-US" sz="800"/>
          </a:p>
          <a:p>
            <a:pPr>
              <a:lnSpc>
                <a:spcPct val="90000"/>
              </a:lnSpc>
            </a:pPr>
            <a:r>
              <a:rPr lang="en-US" altLang="en-US" b="1"/>
              <a:t>Communications</a:t>
            </a:r>
            <a:r>
              <a:rPr lang="en-US" altLang="en-US"/>
              <a:t> - Provide the mechanism for creating virtual connections among processes, users, and computer systems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Allow users to send messages to one another</a:t>
            </a:r>
            <a:r>
              <a:rPr lang="ja-JP" altLang="en-US"/>
              <a:t>’</a:t>
            </a:r>
            <a:r>
              <a:rPr lang="en-US" altLang="ja-JP"/>
              <a:t>s screens, browse web pages, send electronic-mail messages, log in remotely, transfer files from one machine to another</a:t>
            </a:r>
          </a:p>
          <a:p>
            <a:pPr>
              <a:lnSpc>
                <a:spcPct val="90000"/>
              </a:lnSpc>
            </a:pPr>
            <a:endParaRPr lang="en-US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>
            <a:extLst>
              <a:ext uri="{FF2B5EF4-FFF2-40B4-BE49-F238E27FC236}">
                <a16:creationId xmlns:a16="http://schemas.microsoft.com/office/drawing/2014/main" xmlns="" id="{6CD12CFE-09B0-48A4-9AEE-9A58E11BB8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Operating System Structure</a:t>
            </a:r>
          </a:p>
        </p:txBody>
      </p:sp>
      <p:sp>
        <p:nvSpPr>
          <p:cNvPr id="76803" name="Content Placeholder 2">
            <a:extLst>
              <a:ext uri="{FF2B5EF4-FFF2-40B4-BE49-F238E27FC236}">
                <a16:creationId xmlns:a16="http://schemas.microsoft.com/office/drawing/2014/main" xmlns="" id="{7C77CAAD-91EB-4676-A633-22880A53EEF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5025" y="1241425"/>
            <a:ext cx="6918325" cy="4530725"/>
          </a:xfrm>
        </p:spPr>
        <p:txBody>
          <a:bodyPr/>
          <a:lstStyle/>
          <a:p>
            <a:r>
              <a:rPr lang="en-US" altLang="en-US" dirty="0"/>
              <a:t>General-purpose OS is very large program</a:t>
            </a:r>
          </a:p>
          <a:p>
            <a:r>
              <a:rPr lang="en-US" altLang="en-US" dirty="0"/>
              <a:t>Various ways to structure ones</a:t>
            </a:r>
          </a:p>
          <a:p>
            <a:pPr lvl="1"/>
            <a:r>
              <a:rPr lang="en-US" altLang="en-US" dirty="0"/>
              <a:t>Simple structure – MS-DOS</a:t>
            </a:r>
          </a:p>
          <a:p>
            <a:pPr lvl="1"/>
            <a:r>
              <a:rPr lang="en-US" altLang="en-US" dirty="0"/>
              <a:t>More complex – UNIX</a:t>
            </a:r>
          </a:p>
          <a:p>
            <a:pPr lvl="1"/>
            <a:r>
              <a:rPr lang="en-US" altLang="en-US" dirty="0"/>
              <a:t>Layered – an abstraction</a:t>
            </a:r>
          </a:p>
          <a:p>
            <a:pPr lvl="1"/>
            <a:r>
              <a:rPr lang="en-US" altLang="en-US" dirty="0"/>
              <a:t>Microkernel – Mach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xmlns="" id="{E377E7B4-9EBE-4C2B-8887-F7A7B2906C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69320" y="289485"/>
            <a:ext cx="8137525" cy="457200"/>
          </a:xfrm>
        </p:spPr>
        <p:txBody>
          <a:bodyPr/>
          <a:lstStyle/>
          <a:p>
            <a:pPr eaLnBrk="1" hangingPunct="1"/>
            <a:r>
              <a:rPr lang="en-US" altLang="en-US"/>
              <a:t>Monolithic Structure – Original UNIX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xmlns="" id="{FC6D798A-4128-40D0-B643-81391EF173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9788" y="1155700"/>
            <a:ext cx="7743825" cy="4073525"/>
          </a:xfrm>
        </p:spPr>
        <p:txBody>
          <a:bodyPr/>
          <a:lstStyle/>
          <a:p>
            <a:r>
              <a:rPr lang="en-US" altLang="en-US" dirty="0"/>
              <a:t>UNIX – limited by hardware functionality, the original UNIX operating system had limited structuring.  </a:t>
            </a:r>
          </a:p>
          <a:p>
            <a:r>
              <a:rPr lang="en-US" altLang="en-US" dirty="0"/>
              <a:t>The UNIX OS consists of two separable parts</a:t>
            </a:r>
          </a:p>
          <a:p>
            <a:pPr lvl="1"/>
            <a:r>
              <a:rPr lang="en-US" altLang="en-US" dirty="0"/>
              <a:t>Systems programs</a:t>
            </a:r>
          </a:p>
          <a:p>
            <a:pPr lvl="1"/>
            <a:r>
              <a:rPr lang="en-US" altLang="en-US" dirty="0"/>
              <a:t>The kernel</a:t>
            </a:r>
          </a:p>
          <a:p>
            <a:pPr lvl="2"/>
            <a:r>
              <a:rPr lang="en-US" altLang="en-US" dirty="0"/>
              <a:t>Consists of everything below the system-call interface and above the physical hardware</a:t>
            </a:r>
          </a:p>
          <a:p>
            <a:pPr lvl="2"/>
            <a:r>
              <a:rPr lang="en-US" altLang="en-US" dirty="0"/>
              <a:t>Provides the file system, CPU scheduling, memory management, and other operating-system functions; a large number of functions for one level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xmlns="" id="{3CFC2B06-0A35-4F30-AA6D-A9E4B2E7F3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63600" y="206375"/>
            <a:ext cx="7693025" cy="576263"/>
          </a:xfrm>
        </p:spPr>
        <p:txBody>
          <a:bodyPr/>
          <a:lstStyle/>
          <a:p>
            <a:pPr eaLnBrk="1" hangingPunct="1"/>
            <a:r>
              <a:rPr lang="en-US" altLang="en-US"/>
              <a:t>Traditional UNIX System Structure</a:t>
            </a:r>
          </a:p>
        </p:txBody>
      </p:sp>
      <p:sp>
        <p:nvSpPr>
          <p:cNvPr id="43011" name="TextBox 1">
            <a:extLst>
              <a:ext uri="{FF2B5EF4-FFF2-40B4-BE49-F238E27FC236}">
                <a16:creationId xmlns:a16="http://schemas.microsoft.com/office/drawing/2014/main" xmlns="" id="{5706A7FC-049C-41F9-8FDB-970715988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6038" y="1096963"/>
            <a:ext cx="68976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en-US" dirty="0">
                <a:latin typeface="+mn-lt"/>
              </a:rPr>
              <a:t>Beyond simple but not fully layered</a:t>
            </a:r>
          </a:p>
        </p:txBody>
      </p:sp>
      <p:pic>
        <p:nvPicPr>
          <p:cNvPr id="79876" name="Picture 2">
            <a:extLst>
              <a:ext uri="{FF2B5EF4-FFF2-40B4-BE49-F238E27FC236}">
                <a16:creationId xmlns:a16="http://schemas.microsoft.com/office/drawing/2014/main" xmlns="" id="{0AF4FCDF-1BC0-40A0-B88F-416549435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9169" y="1718273"/>
            <a:ext cx="6409756" cy="3872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xmlns="" id="{C38BB792-4B15-4757-85D3-D0B6840E07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63600" y="215900"/>
            <a:ext cx="7645400" cy="576263"/>
          </a:xfrm>
        </p:spPr>
        <p:txBody>
          <a:bodyPr/>
          <a:lstStyle/>
          <a:p>
            <a:pPr eaLnBrk="1" hangingPunct="1"/>
            <a:r>
              <a:rPr lang="en-US" altLang="en-US"/>
              <a:t>Linux System Structure</a:t>
            </a:r>
          </a:p>
        </p:txBody>
      </p:sp>
      <p:sp>
        <p:nvSpPr>
          <p:cNvPr id="81923" name="TextBox 1">
            <a:extLst>
              <a:ext uri="{FF2B5EF4-FFF2-40B4-BE49-F238E27FC236}">
                <a16:creationId xmlns:a16="http://schemas.microsoft.com/office/drawing/2014/main" xmlns="" id="{40FACBEC-A814-4EAA-BD5E-E6B0EC8188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5550" y="1096963"/>
            <a:ext cx="6988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>
                <a:latin typeface="Verdana" panose="020B0604030504040204" pitchFamily="34" charset="0"/>
              </a:rPr>
              <a:t>Monolithic plus modular design</a:t>
            </a:r>
          </a:p>
        </p:txBody>
      </p:sp>
      <p:pic>
        <p:nvPicPr>
          <p:cNvPr id="81924" name="Picture 3">
            <a:extLst>
              <a:ext uri="{FF2B5EF4-FFF2-40B4-BE49-F238E27FC236}">
                <a16:creationId xmlns:a16="http://schemas.microsoft.com/office/drawing/2014/main" xmlns="" id="{3916281A-E631-49D0-A316-EE6C756C9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5230" y="1674471"/>
            <a:ext cx="2740269" cy="4233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xmlns="" id="{7D347B9A-F212-4276-94F4-7598F322B2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Layered Approach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xmlns="" id="{EF88837C-C3AF-4F6B-BDE3-AD82D9B29A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20738" y="1233488"/>
            <a:ext cx="3735387" cy="4530725"/>
          </a:xfrm>
        </p:spPr>
        <p:txBody>
          <a:bodyPr/>
          <a:lstStyle/>
          <a:p>
            <a:r>
              <a:rPr lang="en-US" altLang="en-US"/>
              <a:t>The operating system is divided into a number of layers (levels), each built on top of lower layers.  The bottom layer (layer 0), is the hardware; the highest (layer N) is the user interface.</a:t>
            </a:r>
          </a:p>
          <a:p>
            <a:r>
              <a:rPr lang="en-US" altLang="en-US"/>
              <a:t>With modularity, layers are selected such that each uses functions (operations) and services of only lower-level layers</a:t>
            </a:r>
          </a:p>
        </p:txBody>
      </p:sp>
      <p:pic>
        <p:nvPicPr>
          <p:cNvPr id="83972" name="Picture 2">
            <a:extLst>
              <a:ext uri="{FF2B5EF4-FFF2-40B4-BE49-F238E27FC236}">
                <a16:creationId xmlns:a16="http://schemas.microsoft.com/office/drawing/2014/main" xmlns="" id="{407A23F2-DA55-4CEE-97C1-871903D96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757" y="1257727"/>
            <a:ext cx="3547958" cy="3289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xmlns="" id="{A877023E-2F55-41F6-99AD-606BBD5F50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7238" y="207963"/>
            <a:ext cx="7816850" cy="576262"/>
          </a:xfrm>
        </p:spPr>
        <p:txBody>
          <a:bodyPr/>
          <a:lstStyle/>
          <a:p>
            <a:pPr eaLnBrk="1" hangingPunct="1"/>
            <a:r>
              <a:rPr lang="en-US" altLang="en-US"/>
              <a:t>Microkernels</a:t>
            </a:r>
            <a:endParaRPr lang="en-US" altLang="en-US" sz="2400"/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xmlns="" id="{F3C84D0A-C5EC-46A8-A546-5363A149B9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57238" y="1108075"/>
            <a:ext cx="7225619" cy="4857296"/>
          </a:xfrm>
        </p:spPr>
        <p:txBody>
          <a:bodyPr/>
          <a:lstStyle/>
          <a:p>
            <a:r>
              <a:rPr lang="en-US" altLang="en-US" dirty="0"/>
              <a:t>Moves as much from the kernel into user space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Mach</a:t>
            </a:r>
            <a:r>
              <a:rPr lang="en-US" altLang="en-US" dirty="0"/>
              <a:t> is an example of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microkernel</a:t>
            </a:r>
          </a:p>
          <a:p>
            <a:pPr lvl="1"/>
            <a:r>
              <a:rPr lang="en-US" altLang="en-US" dirty="0"/>
              <a:t>Mac OS X kernel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Darwin</a:t>
            </a:r>
            <a:r>
              <a:rPr lang="en-US" altLang="en-US" dirty="0"/>
              <a:t>) partly based on Mach</a:t>
            </a:r>
            <a:endParaRPr lang="en-US" altLang="en-US" sz="800" dirty="0"/>
          </a:p>
          <a:p>
            <a:r>
              <a:rPr lang="en-US" altLang="en-US" dirty="0"/>
              <a:t>Communication takes place between user modules using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message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passing</a:t>
            </a:r>
          </a:p>
          <a:p>
            <a:r>
              <a:rPr lang="en-US" altLang="en-US" dirty="0"/>
              <a:t>Benefits:</a:t>
            </a:r>
          </a:p>
          <a:p>
            <a:pPr lvl="1"/>
            <a:r>
              <a:rPr lang="en-US" altLang="en-US" dirty="0"/>
              <a:t>Easier to extend a microkernel</a:t>
            </a:r>
          </a:p>
          <a:p>
            <a:pPr lvl="1"/>
            <a:r>
              <a:rPr lang="en-US" altLang="en-US" dirty="0"/>
              <a:t>Easier to port the operating system to new architectures</a:t>
            </a:r>
          </a:p>
          <a:p>
            <a:pPr lvl="1"/>
            <a:r>
              <a:rPr lang="en-US" altLang="en-US" dirty="0"/>
              <a:t>More reliable (less code is running in kernel mode)</a:t>
            </a:r>
          </a:p>
          <a:p>
            <a:pPr lvl="1"/>
            <a:r>
              <a:rPr lang="en-US" altLang="en-US" dirty="0"/>
              <a:t>More secure</a:t>
            </a:r>
            <a:endParaRPr lang="en-US" altLang="en-US" sz="800" dirty="0"/>
          </a:p>
          <a:p>
            <a:r>
              <a:rPr lang="en-US" altLang="en-US" dirty="0"/>
              <a:t>Detriments:</a:t>
            </a:r>
          </a:p>
          <a:p>
            <a:pPr lvl="1"/>
            <a:r>
              <a:rPr lang="en-US" altLang="en-US" dirty="0"/>
              <a:t>Performance overhead of user space to kernel space communication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xmlns="" id="{31DBEE6C-3A88-4D5B-9245-EF2BF859C9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7288" y="214313"/>
            <a:ext cx="7399337" cy="576262"/>
          </a:xfrm>
        </p:spPr>
        <p:txBody>
          <a:bodyPr/>
          <a:lstStyle/>
          <a:p>
            <a:pPr eaLnBrk="1" hangingPunct="1"/>
            <a:r>
              <a:rPr lang="en-US" altLang="en-US"/>
              <a:t>Microkernel System Structure </a:t>
            </a:r>
            <a:endParaRPr lang="en-US" altLang="en-US" sz="2400"/>
          </a:p>
        </p:txBody>
      </p:sp>
      <p:pic>
        <p:nvPicPr>
          <p:cNvPr id="88067" name="Picture 2">
            <a:extLst>
              <a:ext uri="{FF2B5EF4-FFF2-40B4-BE49-F238E27FC236}">
                <a16:creationId xmlns:a16="http://schemas.microsoft.com/office/drawing/2014/main" xmlns="" id="{25A0E5C8-7A5F-457D-83DE-F96A7C9E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229" y="1557524"/>
            <a:ext cx="6795238" cy="3283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xmlns="" id="{853D310B-2F05-42DF-BD11-7984E309A7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220663"/>
            <a:ext cx="7869238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xmlns="" id="{E7DE154C-EBA1-44B0-9AA5-AD6DB9C31D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9313" y="1138238"/>
            <a:ext cx="7678737" cy="5418137"/>
          </a:xfrm>
          <a:noFill/>
        </p:spPr>
        <p:txBody>
          <a:bodyPr/>
          <a:lstStyle/>
          <a:p>
            <a:r>
              <a:rPr lang="en-US" altLang="en-US"/>
              <a:t>One set of operating-system services provides functions that are helpful to the user (Cont.):</a:t>
            </a:r>
            <a:endParaRPr lang="en-US" altLang="en-US" b="1"/>
          </a:p>
          <a:p>
            <a:pPr lvl="1"/>
            <a:r>
              <a:rPr lang="en-US" altLang="en-US" b="1"/>
              <a:t>Communications</a:t>
            </a:r>
            <a:r>
              <a:rPr lang="en-US" altLang="en-US"/>
              <a:t> – Processes may exchange information, on the same computer or between computers over a network</a:t>
            </a:r>
          </a:p>
          <a:p>
            <a:pPr lvl="2"/>
            <a:r>
              <a:rPr lang="en-US" altLang="en-US"/>
              <a:t>Communications may be via shared memory or through message passing (packets moved by the OS)</a:t>
            </a:r>
          </a:p>
          <a:p>
            <a:pPr lvl="1"/>
            <a:r>
              <a:rPr lang="en-US" altLang="en-US" b="1"/>
              <a:t>Error detection </a:t>
            </a:r>
            <a:r>
              <a:rPr lang="en-US" altLang="en-US"/>
              <a:t>– OS needs to be constantly aware of possible errors</a:t>
            </a:r>
          </a:p>
          <a:p>
            <a:pPr lvl="2"/>
            <a:r>
              <a:rPr lang="en-US" altLang="en-US"/>
              <a:t>May occur in the CPU and memory hardware, in I/O devices, in user program</a:t>
            </a:r>
          </a:p>
          <a:p>
            <a:pPr lvl="2"/>
            <a:r>
              <a:rPr lang="en-US" altLang="en-US"/>
              <a:t>For each type of error, OS should take the appropriate action to ensure correct and consistent computing</a:t>
            </a:r>
          </a:p>
          <a:p>
            <a:pPr lvl="2"/>
            <a:r>
              <a:rPr lang="en-US" altLang="en-US"/>
              <a:t>Debugging facilities can greatly enhance the user</a:t>
            </a:r>
            <a:r>
              <a:rPr lang="ja-JP" altLang="en-US"/>
              <a:t>’</a:t>
            </a:r>
            <a:r>
              <a:rPr lang="en-US" altLang="ja-JP"/>
              <a:t>s and programmer</a:t>
            </a:r>
            <a:r>
              <a:rPr lang="ja-JP" altLang="en-US"/>
              <a:t>’</a:t>
            </a:r>
            <a:r>
              <a:rPr lang="en-US" altLang="ja-JP"/>
              <a:t>s abilities to efficiently use the system</a:t>
            </a:r>
            <a:endParaRPr lang="en-US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xmlns="" id="{8954A814-12BC-495B-A1ED-BBB6D763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5900"/>
            <a:ext cx="8077200" cy="576263"/>
          </a:xfrm>
        </p:spPr>
        <p:txBody>
          <a:bodyPr/>
          <a:lstStyle/>
          <a:p>
            <a:pPr eaLnBrk="1" hangingPunct="1"/>
            <a:r>
              <a:rPr lang="en-US" altLang="en-US"/>
              <a:t>Modules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xmlns="" id="{C37B4459-CB96-4BE9-94C0-8976166526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163637"/>
            <a:ext cx="7169150" cy="4460649"/>
          </a:xfrm>
        </p:spPr>
        <p:txBody>
          <a:bodyPr/>
          <a:lstStyle/>
          <a:p>
            <a:r>
              <a:rPr lang="en-US" altLang="en-US" dirty="0"/>
              <a:t>Many modern operating systems implement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loadable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kernel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mo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dules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LKMs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Uses object-oriented approach</a:t>
            </a:r>
          </a:p>
          <a:p>
            <a:pPr lvl="1"/>
            <a:r>
              <a:rPr lang="en-US" altLang="en-US" dirty="0"/>
              <a:t>Each core component is separate</a:t>
            </a:r>
          </a:p>
          <a:p>
            <a:pPr lvl="1"/>
            <a:r>
              <a:rPr lang="en-US" altLang="en-US" dirty="0"/>
              <a:t>Each talks to the others over known interfaces</a:t>
            </a:r>
          </a:p>
          <a:p>
            <a:pPr lvl="1"/>
            <a:r>
              <a:rPr lang="en-US" altLang="en-US" dirty="0"/>
              <a:t>Each is loadable as needed within the kernel</a:t>
            </a:r>
          </a:p>
          <a:p>
            <a:r>
              <a:rPr lang="en-US" altLang="en-US" dirty="0"/>
              <a:t>Overall, similar to layers but with more flexible</a:t>
            </a:r>
          </a:p>
          <a:p>
            <a:pPr lvl="1"/>
            <a:r>
              <a:rPr lang="en-US" altLang="en-US" dirty="0"/>
              <a:t>Linux, Solaris, etc.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xmlns="" id="{6A9EE909-C5A2-41F1-A857-667DFBB541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03300" y="220663"/>
            <a:ext cx="7739063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xmlns="" id="{13A7443B-7ADA-4411-B376-7A65FA9BD8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4550" y="1158875"/>
            <a:ext cx="7739063" cy="49053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Another set of OS functions exists for ensuring the efficient operation of the system itself via resource sharing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Resource allocation - </a:t>
            </a:r>
            <a:r>
              <a:rPr lang="en-US" altLang="en-US"/>
              <a:t>When  multiple users or multiple jobs running concurrently, resources must be allocated to each of them</a:t>
            </a:r>
          </a:p>
          <a:p>
            <a:pPr lvl="2">
              <a:lnSpc>
                <a:spcPct val="90000"/>
              </a:lnSpc>
            </a:pPr>
            <a:r>
              <a:rPr lang="en-US" altLang="en-US"/>
              <a:t>Many types of resources -   CPU cycles, main memory, file storage, I/O devices.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Logging -</a:t>
            </a:r>
            <a:r>
              <a:rPr lang="en-US" altLang="en-US"/>
              <a:t> To keep track of which users use how much and what kinds of computer resources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Protection and security - </a:t>
            </a:r>
            <a:r>
              <a:rPr lang="en-US" altLang="en-US"/>
              <a:t>The owners of information stored in a multiuser or networked computer system may want to control use of that information, concurrent processes should not interfere with each other</a:t>
            </a:r>
          </a:p>
          <a:p>
            <a:pPr lvl="2">
              <a:lnSpc>
                <a:spcPct val="90000"/>
              </a:lnSpc>
            </a:pPr>
            <a:r>
              <a:rPr lang="en-US" altLang="en-US" b="1"/>
              <a:t>Protection</a:t>
            </a:r>
            <a:r>
              <a:rPr lang="en-US" altLang="en-US"/>
              <a:t> involves ensuring that all access to system resources is controlled</a:t>
            </a:r>
          </a:p>
          <a:p>
            <a:pPr lvl="2">
              <a:lnSpc>
                <a:spcPct val="90000"/>
              </a:lnSpc>
            </a:pPr>
            <a:r>
              <a:rPr lang="en-US" altLang="en-US" b="1"/>
              <a:t>Security</a:t>
            </a:r>
            <a:r>
              <a:rPr lang="en-US" altLang="en-US"/>
              <a:t> of the system from outsiders requires user authentication, extends to defending external I/O devices from invalid access attempts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xmlns="" id="{184A6F67-063F-4959-9060-0C6E5AFA8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2188" y="206375"/>
            <a:ext cx="7918450" cy="576263"/>
          </a:xfrm>
        </p:spPr>
        <p:txBody>
          <a:bodyPr/>
          <a:lstStyle/>
          <a:p>
            <a:pPr eaLnBrk="1" hangingPunct="1"/>
            <a:r>
              <a:rPr lang="en-US" altLang="en-US"/>
              <a:t>A View of Operating System Services</a:t>
            </a:r>
          </a:p>
        </p:txBody>
      </p:sp>
      <p:pic>
        <p:nvPicPr>
          <p:cNvPr id="17411" name="Picture 2">
            <a:extLst>
              <a:ext uri="{FF2B5EF4-FFF2-40B4-BE49-F238E27FC236}">
                <a16:creationId xmlns:a16="http://schemas.microsoft.com/office/drawing/2014/main" xmlns="" id="{881CA9B9-B059-4545-AFC1-C78134667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1836738"/>
            <a:ext cx="7221538" cy="3595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xmlns="" id="{E48B5D98-8B47-4D7E-ACEF-BDB67E3340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77888" y="220663"/>
            <a:ext cx="8145462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Command Line interpreter 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xmlns="" id="{1E634D89-B552-404F-9BDB-6AB7E838A4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77889" y="1223963"/>
            <a:ext cx="6155958" cy="4131808"/>
          </a:xfrm>
        </p:spPr>
        <p:txBody>
          <a:bodyPr/>
          <a:lstStyle/>
          <a:p>
            <a:r>
              <a:rPr lang="en-US" altLang="en-US" dirty="0"/>
              <a:t>CLI allows direct command entry</a:t>
            </a:r>
          </a:p>
          <a:p>
            <a:r>
              <a:rPr lang="en-US" altLang="en-US" dirty="0"/>
              <a:t>Sometimes implemented in kernel, sometimes by systems program</a:t>
            </a:r>
          </a:p>
          <a:p>
            <a:r>
              <a:rPr lang="en-US" altLang="en-US" dirty="0"/>
              <a:t>Sometimes multiple flavors implemented –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shells</a:t>
            </a:r>
          </a:p>
          <a:p>
            <a:r>
              <a:rPr lang="en-US" altLang="en-US" dirty="0"/>
              <a:t>Primarily fetches a command from user and executes it</a:t>
            </a:r>
          </a:p>
          <a:p>
            <a:r>
              <a:rPr lang="en-US" altLang="en-US" dirty="0"/>
              <a:t>Sometimes commands built-in, sometimes just names of programs</a:t>
            </a:r>
          </a:p>
          <a:p>
            <a:pPr lvl="1"/>
            <a:r>
              <a:rPr lang="en-US" altLang="en-US" dirty="0"/>
              <a:t>If the latter, adding new features doesn’</a:t>
            </a:r>
            <a:r>
              <a:rPr lang="en-US" altLang="ja-JP" dirty="0"/>
              <a:t>t require shell modification</a:t>
            </a:r>
            <a:endParaRPr lang="en-US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xmlns="" id="{E6DF5F8A-F2E3-4D74-9C52-A032EB0531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19188" y="220663"/>
            <a:ext cx="7397750" cy="576262"/>
          </a:xfrm>
        </p:spPr>
        <p:txBody>
          <a:bodyPr/>
          <a:lstStyle/>
          <a:p>
            <a:pPr eaLnBrk="1" hangingPunct="1"/>
            <a:r>
              <a:rPr lang="en-US" altLang="en-US"/>
              <a:t>Bourne Shell Command Interpreter</a:t>
            </a:r>
          </a:p>
        </p:txBody>
      </p:sp>
      <p:pic>
        <p:nvPicPr>
          <p:cNvPr id="21507" name="Picture 2">
            <a:extLst>
              <a:ext uri="{FF2B5EF4-FFF2-40B4-BE49-F238E27FC236}">
                <a16:creationId xmlns:a16="http://schemas.microsoft.com/office/drawing/2014/main" xmlns="" id="{1A3B6206-A655-48E2-8075-716970A25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1041400"/>
            <a:ext cx="7397750" cy="512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xmlns="" id="{1E085D8E-E398-4442-A204-AD137376EA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22325" y="228600"/>
            <a:ext cx="771525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Touchscreen Interfaces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xmlns="" id="{2E55E5F6-E4A2-477B-85A4-0448195213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4121150" cy="45307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Touchscreen devices require new interfaces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Mouse not possible or not desired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Actions and selection based on gestures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Virtual keyboard for text entry</a:t>
            </a:r>
          </a:p>
          <a:p>
            <a:pPr>
              <a:defRPr/>
            </a:pPr>
            <a:r>
              <a:rPr lang="en-US" sz="1600" dirty="0">
                <a:ea typeface="ＭＳ Ｐゴシック" charset="-128"/>
              </a:rPr>
              <a:t>Voice commands</a:t>
            </a: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</a:endParaRPr>
          </a:p>
          <a:p>
            <a:pPr lvl="1">
              <a:buFont typeface="Monotype Sorts" charset="0"/>
              <a:buChar char="l"/>
              <a:defRPr/>
            </a:pPr>
            <a:endParaRPr lang="en-US" dirty="0">
              <a:ea typeface="ＭＳ Ｐゴシック" charset="0"/>
            </a:endParaRPr>
          </a:p>
        </p:txBody>
      </p:sp>
      <p:pic>
        <p:nvPicPr>
          <p:cNvPr id="25604" name="Picture 2">
            <a:extLst>
              <a:ext uri="{FF2B5EF4-FFF2-40B4-BE49-F238E27FC236}">
                <a16:creationId xmlns:a16="http://schemas.microsoft.com/office/drawing/2014/main" xmlns="" id="{CCAA7F76-25AE-454A-9EE9-98408A611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9850" y="1152525"/>
            <a:ext cx="2767013" cy="491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3933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xmlns="" id="{4B842699-2411-46DA-9E86-71B3FFE9F0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xmlns="" id="{A2749591-DE3A-4DDD-A1C5-F255815745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9788" y="1385888"/>
            <a:ext cx="7678737" cy="264636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Programming interface to the services provided by the OS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Typically written in a high-level language (C or C++)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Mostly accessed by programs via a high-level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Application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Programming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API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rather than direct system call use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Three most common APIs are Win32 API for Windows, POSIX API for POSIX-based systems (including virtually all versions of UNIX, Linux, and Mac OS X), and Java API for the Java virtual machine (JVM)</a:t>
            </a:r>
          </a:p>
        </p:txBody>
      </p:sp>
      <p:sp>
        <p:nvSpPr>
          <p:cNvPr id="15364" name="Rectangle 4">
            <a:extLst>
              <a:ext uri="{FF2B5EF4-FFF2-40B4-BE49-F238E27FC236}">
                <a16:creationId xmlns:a16="http://schemas.microsoft.com/office/drawing/2014/main" xmlns="" id="{55144004-C2FB-40D0-9742-3DE46A26D5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2975" y="3624263"/>
            <a:ext cx="7181850" cy="5905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r>
              <a:rPr kumimoji="1" lang="en-US" altLang="en-US" dirty="0">
                <a:latin typeface="+mn-lt"/>
              </a:rPr>
              <a:t>Note that the system-call names used throughout this text are generic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9259</TotalTime>
  <Words>1679</Words>
  <Application>Microsoft Office PowerPoint</Application>
  <PresentationFormat>On-screen Show (4:3)</PresentationFormat>
  <Paragraphs>206</Paragraphs>
  <Slides>30</Slides>
  <Notes>29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os-8</vt:lpstr>
      <vt:lpstr>Operating-System Services</vt:lpstr>
      <vt:lpstr>Operating System Services</vt:lpstr>
      <vt:lpstr>Operating System Services (Cont.)</vt:lpstr>
      <vt:lpstr>Operating System Services (Cont.)</vt:lpstr>
      <vt:lpstr>A View of Operating System Services</vt:lpstr>
      <vt:lpstr>Command Line interpreter </vt:lpstr>
      <vt:lpstr>Bourne Shell Command Interpreter</vt:lpstr>
      <vt:lpstr>Touchscreen Interfaces</vt:lpstr>
      <vt:lpstr>System Calls</vt:lpstr>
      <vt:lpstr>System Call Implementation</vt:lpstr>
      <vt:lpstr>API – System Call – OS Relationship</vt:lpstr>
      <vt:lpstr>System Call Parameter Passing</vt:lpstr>
      <vt:lpstr>Parameter Passing via Table</vt:lpstr>
      <vt:lpstr>Types of System Calls</vt:lpstr>
      <vt:lpstr>Types of System Calls (Cont.)</vt:lpstr>
      <vt:lpstr>Types of System Calls (Cont.)</vt:lpstr>
      <vt:lpstr>Types of System Calls (Cont.)</vt:lpstr>
      <vt:lpstr>Examples of Windows and Unix System Calls</vt:lpstr>
      <vt:lpstr>Standard C Library Example</vt:lpstr>
      <vt:lpstr>System Services</vt:lpstr>
      <vt:lpstr>System Services (Cont.)</vt:lpstr>
      <vt:lpstr>System Services (Cont.)</vt:lpstr>
      <vt:lpstr>Operating System Structure</vt:lpstr>
      <vt:lpstr>Monolithic Structure – Original UNIX</vt:lpstr>
      <vt:lpstr>Traditional UNIX System Structure</vt:lpstr>
      <vt:lpstr>Linux System Structure</vt:lpstr>
      <vt:lpstr>Layered Approach</vt:lpstr>
      <vt:lpstr>Microkernels</vt:lpstr>
      <vt:lpstr>Microkernel System Structure </vt:lpstr>
      <vt:lpstr>Modules</vt:lpstr>
    </vt:vector>
  </TitlesOfParts>
  <Company>Lucent Technologies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Radhakrishnan</cp:lastModifiedBy>
  <cp:revision>201</cp:revision>
  <cp:lastPrinted>2001-06-14T13:58:17Z</cp:lastPrinted>
  <dcterms:created xsi:type="dcterms:W3CDTF">2011-01-13T23:43:38Z</dcterms:created>
  <dcterms:modified xsi:type="dcterms:W3CDTF">2024-02-18T06:52:22Z</dcterms:modified>
</cp:coreProperties>
</file>

<file path=docProps/thumbnail.jpeg>
</file>